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80" r:id="rId5"/>
    <p:sldId id="258" r:id="rId6"/>
    <p:sldId id="287" r:id="rId7"/>
    <p:sldId id="261" r:id="rId8"/>
    <p:sldId id="282" r:id="rId9"/>
    <p:sldId id="283" r:id="rId10"/>
    <p:sldId id="284" r:id="rId11"/>
    <p:sldId id="285" r:id="rId12"/>
    <p:sldId id="286" r:id="rId13"/>
    <p:sldId id="263" r:id="rId14"/>
    <p:sldId id="262" r:id="rId15"/>
    <p:sldId id="272" r:id="rId16"/>
    <p:sldId id="276" r:id="rId17"/>
    <p:sldId id="279" r:id="rId18"/>
    <p:sldId id="281" r:id="rId1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E0FF"/>
    <a:srgbClr val="A3C2FF"/>
    <a:srgbClr val="75DFDD"/>
    <a:srgbClr val="8DEEFB"/>
    <a:srgbClr val="C58BFF"/>
    <a:srgbClr val="3399FF"/>
    <a:srgbClr val="009999"/>
    <a:srgbClr val="9933FF"/>
    <a:srgbClr val="CC0000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2" d="100"/>
          <a:sy n="52" d="100"/>
        </p:scale>
        <p:origin x="37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0C6451-59F6-4806-9246-00F9B067E2B3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D"/>
        </a:p>
      </dgm:t>
    </dgm:pt>
    <dgm:pt modelId="{CF79D0F7-9610-4E17-9B59-0F8F28778AC1}">
      <dgm:prSet phldrT="[Text]" custT="1"/>
      <dgm:spPr>
        <a:solidFill>
          <a:srgbClr val="C58BFF"/>
        </a:solidFill>
      </dgm:spPr>
      <dgm:t>
        <a:bodyPr/>
        <a:lstStyle/>
        <a:p>
          <a:r>
            <a:rPr lang="en-US" sz="4400" dirty="0">
              <a:latin typeface="Aharoni" panose="02010803020104030203" pitchFamily="2" charset="-79"/>
              <a:cs typeface="Aharoni" panose="02010803020104030203" pitchFamily="2" charset="-79"/>
            </a:rPr>
            <a:t>Language Barriers</a:t>
          </a:r>
          <a:endParaRPr lang="en-ID" sz="4400" dirty="0"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C4C6BCA8-0A44-42A5-A25F-0A72137200C5}" type="parTrans" cxnId="{27F91E5C-91C4-4104-A785-2311008F7F46}">
      <dgm:prSet/>
      <dgm:spPr/>
      <dgm:t>
        <a:bodyPr/>
        <a:lstStyle/>
        <a:p>
          <a:endParaRPr lang="en-ID"/>
        </a:p>
      </dgm:t>
    </dgm:pt>
    <dgm:pt modelId="{66B65FBA-A9D3-4D35-A529-17FE5DE9574E}" type="sibTrans" cxnId="{27F91E5C-91C4-4104-A785-2311008F7F46}">
      <dgm:prSet/>
      <dgm:spPr/>
      <dgm:t>
        <a:bodyPr/>
        <a:lstStyle/>
        <a:p>
          <a:endParaRPr lang="en-ID"/>
        </a:p>
      </dgm:t>
    </dgm:pt>
    <dgm:pt modelId="{463C0184-B4A9-476C-96AD-72C6A3547F83}">
      <dgm:prSet phldrT="[Text]" custT="1"/>
      <dgm:spPr>
        <a:solidFill>
          <a:srgbClr val="75DFDD"/>
        </a:solidFill>
      </dgm:spPr>
      <dgm:t>
        <a:bodyPr/>
        <a:lstStyle/>
        <a:p>
          <a:r>
            <a:rPr lang="en-US" sz="4400" dirty="0">
              <a:latin typeface="Aharoni" panose="02010803020104030203" pitchFamily="2" charset="-79"/>
              <a:cs typeface="Aharoni" panose="02010803020104030203" pitchFamily="2" charset="-79"/>
            </a:rPr>
            <a:t>Cultural Adjustment</a:t>
          </a:r>
          <a:endParaRPr lang="en-ID" sz="4400" dirty="0"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6BE34906-1F57-4489-9D83-748AFCC2F48E}" type="parTrans" cxnId="{5E68F1DF-F9A3-4432-B582-8EA184655FAC}">
      <dgm:prSet/>
      <dgm:spPr/>
      <dgm:t>
        <a:bodyPr/>
        <a:lstStyle/>
        <a:p>
          <a:endParaRPr lang="en-ID"/>
        </a:p>
      </dgm:t>
    </dgm:pt>
    <dgm:pt modelId="{427CC485-33A8-4AA4-B040-0ED4161BCACD}" type="sibTrans" cxnId="{5E68F1DF-F9A3-4432-B582-8EA184655FAC}">
      <dgm:prSet/>
      <dgm:spPr/>
      <dgm:t>
        <a:bodyPr/>
        <a:lstStyle/>
        <a:p>
          <a:endParaRPr lang="en-ID"/>
        </a:p>
      </dgm:t>
    </dgm:pt>
    <dgm:pt modelId="{9DFCAC4F-DE46-473E-BE38-9AF13670635E}">
      <dgm:prSet phldrT="[Text]" custT="1"/>
      <dgm:spPr>
        <a:solidFill>
          <a:srgbClr val="A3C2FF"/>
        </a:solidFill>
      </dgm:spPr>
      <dgm:t>
        <a:bodyPr/>
        <a:lstStyle/>
        <a:p>
          <a:r>
            <a:rPr lang="en-US" sz="4400" dirty="0">
              <a:latin typeface="Aharoni" panose="02010803020104030203" pitchFamily="2" charset="-79"/>
              <a:cs typeface="Aharoni" panose="02010803020104030203" pitchFamily="2" charset="-79"/>
            </a:rPr>
            <a:t>Homesickness</a:t>
          </a:r>
          <a:endParaRPr lang="en-ID" sz="4400" dirty="0"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E075E942-8739-4353-B5E5-2D4AB8CBFE3D}" type="parTrans" cxnId="{697E81FA-2275-4000-A86C-87C511D1CE73}">
      <dgm:prSet/>
      <dgm:spPr/>
      <dgm:t>
        <a:bodyPr/>
        <a:lstStyle/>
        <a:p>
          <a:endParaRPr lang="en-ID"/>
        </a:p>
      </dgm:t>
    </dgm:pt>
    <dgm:pt modelId="{144F581C-F38E-4403-9833-BB4002D51BA4}" type="sibTrans" cxnId="{697E81FA-2275-4000-A86C-87C511D1CE73}">
      <dgm:prSet/>
      <dgm:spPr/>
      <dgm:t>
        <a:bodyPr/>
        <a:lstStyle/>
        <a:p>
          <a:endParaRPr lang="en-ID"/>
        </a:p>
      </dgm:t>
    </dgm:pt>
    <dgm:pt modelId="{6C438B7A-6397-4967-BD7B-343A6E899320}" type="pres">
      <dgm:prSet presAssocID="{CE0C6451-59F6-4806-9246-00F9B067E2B3}" presName="diagram" presStyleCnt="0">
        <dgm:presLayoutVars>
          <dgm:dir/>
          <dgm:resizeHandles val="exact"/>
        </dgm:presLayoutVars>
      </dgm:prSet>
      <dgm:spPr/>
    </dgm:pt>
    <dgm:pt modelId="{27D9D55F-B7E9-491A-83B7-629A0B899DEB}" type="pres">
      <dgm:prSet presAssocID="{CF79D0F7-9610-4E17-9B59-0F8F28778AC1}" presName="node" presStyleLbl="node1" presStyleIdx="0" presStyleCnt="3" custScaleX="173122">
        <dgm:presLayoutVars>
          <dgm:bulletEnabled val="1"/>
        </dgm:presLayoutVars>
      </dgm:prSet>
      <dgm:spPr/>
    </dgm:pt>
    <dgm:pt modelId="{EB424A8E-6309-457D-8180-223BE404B025}" type="pres">
      <dgm:prSet presAssocID="{66B65FBA-A9D3-4D35-A529-17FE5DE9574E}" presName="sibTrans" presStyleCnt="0"/>
      <dgm:spPr/>
    </dgm:pt>
    <dgm:pt modelId="{48A12C11-5E88-4298-B7ED-9CF57DEAA637}" type="pres">
      <dgm:prSet presAssocID="{463C0184-B4A9-476C-96AD-72C6A3547F83}" presName="node" presStyleLbl="node1" presStyleIdx="1" presStyleCnt="3" custScaleX="173122">
        <dgm:presLayoutVars>
          <dgm:bulletEnabled val="1"/>
        </dgm:presLayoutVars>
      </dgm:prSet>
      <dgm:spPr/>
    </dgm:pt>
    <dgm:pt modelId="{5EA4AC51-3DCF-4B03-9080-8C30372AADDA}" type="pres">
      <dgm:prSet presAssocID="{427CC485-33A8-4AA4-B040-0ED4161BCACD}" presName="sibTrans" presStyleCnt="0"/>
      <dgm:spPr/>
    </dgm:pt>
    <dgm:pt modelId="{B7CA55CF-9391-429A-B375-450D0877B446}" type="pres">
      <dgm:prSet presAssocID="{9DFCAC4F-DE46-473E-BE38-9AF13670635E}" presName="node" presStyleLbl="node1" presStyleIdx="2" presStyleCnt="3" custScaleX="173122">
        <dgm:presLayoutVars>
          <dgm:bulletEnabled val="1"/>
        </dgm:presLayoutVars>
      </dgm:prSet>
      <dgm:spPr/>
    </dgm:pt>
  </dgm:ptLst>
  <dgm:cxnLst>
    <dgm:cxn modelId="{3EC6090F-691A-49E3-8704-A4552305AE26}" type="presOf" srcId="{CE0C6451-59F6-4806-9246-00F9B067E2B3}" destId="{6C438B7A-6397-4967-BD7B-343A6E899320}" srcOrd="0" destOrd="0" presId="urn:microsoft.com/office/officeart/2005/8/layout/default"/>
    <dgm:cxn modelId="{27F91E5C-91C4-4104-A785-2311008F7F46}" srcId="{CE0C6451-59F6-4806-9246-00F9B067E2B3}" destId="{CF79D0F7-9610-4E17-9B59-0F8F28778AC1}" srcOrd="0" destOrd="0" parTransId="{C4C6BCA8-0A44-42A5-A25F-0A72137200C5}" sibTransId="{66B65FBA-A9D3-4D35-A529-17FE5DE9574E}"/>
    <dgm:cxn modelId="{5B7E7447-0432-4662-97B3-46219BBC6061}" type="presOf" srcId="{CF79D0F7-9610-4E17-9B59-0F8F28778AC1}" destId="{27D9D55F-B7E9-491A-83B7-629A0B899DEB}" srcOrd="0" destOrd="0" presId="urn:microsoft.com/office/officeart/2005/8/layout/default"/>
    <dgm:cxn modelId="{4B18A567-8370-4F14-88CF-47B8A4FA3883}" type="presOf" srcId="{463C0184-B4A9-476C-96AD-72C6A3547F83}" destId="{48A12C11-5E88-4298-B7ED-9CF57DEAA637}" srcOrd="0" destOrd="0" presId="urn:microsoft.com/office/officeart/2005/8/layout/default"/>
    <dgm:cxn modelId="{AFF8E7D6-081A-46EF-9F06-CEA2A99C3606}" type="presOf" srcId="{9DFCAC4F-DE46-473E-BE38-9AF13670635E}" destId="{B7CA55CF-9391-429A-B375-450D0877B446}" srcOrd="0" destOrd="0" presId="urn:microsoft.com/office/officeart/2005/8/layout/default"/>
    <dgm:cxn modelId="{5E68F1DF-F9A3-4432-B582-8EA184655FAC}" srcId="{CE0C6451-59F6-4806-9246-00F9B067E2B3}" destId="{463C0184-B4A9-476C-96AD-72C6A3547F83}" srcOrd="1" destOrd="0" parTransId="{6BE34906-1F57-4489-9D83-748AFCC2F48E}" sibTransId="{427CC485-33A8-4AA4-B040-0ED4161BCACD}"/>
    <dgm:cxn modelId="{697E81FA-2275-4000-A86C-87C511D1CE73}" srcId="{CE0C6451-59F6-4806-9246-00F9B067E2B3}" destId="{9DFCAC4F-DE46-473E-BE38-9AF13670635E}" srcOrd="2" destOrd="0" parTransId="{E075E942-8739-4353-B5E5-2D4AB8CBFE3D}" sibTransId="{144F581C-F38E-4403-9833-BB4002D51BA4}"/>
    <dgm:cxn modelId="{7D672413-9F5D-4F1B-87BC-73D2F1F8A700}" type="presParOf" srcId="{6C438B7A-6397-4967-BD7B-343A6E899320}" destId="{27D9D55F-B7E9-491A-83B7-629A0B899DEB}" srcOrd="0" destOrd="0" presId="urn:microsoft.com/office/officeart/2005/8/layout/default"/>
    <dgm:cxn modelId="{6F80A6D3-A927-4882-A624-E008352A147D}" type="presParOf" srcId="{6C438B7A-6397-4967-BD7B-343A6E899320}" destId="{EB424A8E-6309-457D-8180-223BE404B025}" srcOrd="1" destOrd="0" presId="urn:microsoft.com/office/officeart/2005/8/layout/default"/>
    <dgm:cxn modelId="{F2E941F9-7E39-48B8-9665-1CA3040B8056}" type="presParOf" srcId="{6C438B7A-6397-4967-BD7B-343A6E899320}" destId="{48A12C11-5E88-4298-B7ED-9CF57DEAA637}" srcOrd="2" destOrd="0" presId="urn:microsoft.com/office/officeart/2005/8/layout/default"/>
    <dgm:cxn modelId="{0ACB3A09-4CB8-446C-A864-43F37E321B40}" type="presParOf" srcId="{6C438B7A-6397-4967-BD7B-343A6E899320}" destId="{5EA4AC51-3DCF-4B03-9080-8C30372AADDA}" srcOrd="3" destOrd="0" presId="urn:microsoft.com/office/officeart/2005/8/layout/default"/>
    <dgm:cxn modelId="{4558E630-C062-4CC3-B156-5824B35F1CA6}" type="presParOf" srcId="{6C438B7A-6397-4967-BD7B-343A6E899320}" destId="{B7CA55CF-9391-429A-B375-450D0877B446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D9D55F-B7E9-491A-83B7-629A0B899DEB}">
      <dsp:nvSpPr>
        <dsp:cNvPr id="0" name=""/>
        <dsp:cNvSpPr/>
      </dsp:nvSpPr>
      <dsp:spPr>
        <a:xfrm>
          <a:off x="300789" y="1584"/>
          <a:ext cx="5928529" cy="2054688"/>
        </a:xfrm>
        <a:prstGeom prst="rect">
          <a:avLst/>
        </a:prstGeom>
        <a:solidFill>
          <a:srgbClr val="C58BF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haroni" panose="02010803020104030203" pitchFamily="2" charset="-79"/>
              <a:cs typeface="Aharoni" panose="02010803020104030203" pitchFamily="2" charset="-79"/>
            </a:rPr>
            <a:t>Language Barriers</a:t>
          </a:r>
          <a:endParaRPr lang="en-ID" sz="4400" kern="1200" dirty="0"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300789" y="1584"/>
        <a:ext cx="5928529" cy="2054688"/>
      </dsp:txXfrm>
    </dsp:sp>
    <dsp:sp modelId="{48A12C11-5E88-4298-B7ED-9CF57DEAA637}">
      <dsp:nvSpPr>
        <dsp:cNvPr id="0" name=""/>
        <dsp:cNvSpPr/>
      </dsp:nvSpPr>
      <dsp:spPr>
        <a:xfrm>
          <a:off x="300789" y="2398720"/>
          <a:ext cx="5928529" cy="2054688"/>
        </a:xfrm>
        <a:prstGeom prst="rect">
          <a:avLst/>
        </a:prstGeom>
        <a:solidFill>
          <a:srgbClr val="75DFD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haroni" panose="02010803020104030203" pitchFamily="2" charset="-79"/>
              <a:cs typeface="Aharoni" panose="02010803020104030203" pitchFamily="2" charset="-79"/>
            </a:rPr>
            <a:t>Cultural Adjustment</a:t>
          </a:r>
          <a:endParaRPr lang="en-ID" sz="4400" kern="1200" dirty="0"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300789" y="2398720"/>
        <a:ext cx="5928529" cy="2054688"/>
      </dsp:txXfrm>
    </dsp:sp>
    <dsp:sp modelId="{B7CA55CF-9391-429A-B375-450D0877B446}">
      <dsp:nvSpPr>
        <dsp:cNvPr id="0" name=""/>
        <dsp:cNvSpPr/>
      </dsp:nvSpPr>
      <dsp:spPr>
        <a:xfrm>
          <a:off x="300789" y="4795857"/>
          <a:ext cx="5928529" cy="2054688"/>
        </a:xfrm>
        <a:prstGeom prst="rect">
          <a:avLst/>
        </a:prstGeom>
        <a:solidFill>
          <a:srgbClr val="A3C2F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haroni" panose="02010803020104030203" pitchFamily="2" charset="-79"/>
              <a:cs typeface="Aharoni" panose="02010803020104030203" pitchFamily="2" charset="-79"/>
            </a:rPr>
            <a:t>Homesickness</a:t>
          </a:r>
          <a:endParaRPr lang="en-ID" sz="4400" kern="1200" dirty="0"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300789" y="4795857"/>
        <a:ext cx="5928529" cy="20546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tmp>
</file>

<file path=ppt/media/image16.tmp>
</file>

<file path=ppt/media/image17.tmp>
</file>

<file path=ppt/media/image18.tmp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tmp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4594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150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322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930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436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9.wdp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33.png"/><Relationship Id="rId4" Type="http://schemas.openxmlformats.org/officeDocument/2006/relationships/diagramData" Target="../diagrams/data1.xml"/><Relationship Id="rId9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0.wdp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1.wdp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2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tmp"/><Relationship Id="rId4" Type="http://schemas.openxmlformats.org/officeDocument/2006/relationships/image" Target="../media/image17.tm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microsoft.com/office/2007/relationships/hdphoto" Target="../media/hdphoto4.wdp"/><Relationship Id="rId5" Type="http://schemas.openxmlformats.org/officeDocument/2006/relationships/image" Target="../media/image20.png"/><Relationship Id="rId10" Type="http://schemas.openxmlformats.org/officeDocument/2006/relationships/image" Target="../media/image24.png"/><Relationship Id="rId4" Type="http://schemas.openxmlformats.org/officeDocument/2006/relationships/image" Target="../media/image19.png"/><Relationship Id="rId9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0" y="2171700"/>
            <a:ext cx="8038422" cy="19431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650"/>
              </a:lnSpc>
              <a:buNone/>
            </a:pPr>
            <a:r>
              <a:rPr lang="en-US" sz="6000" b="1" kern="0" spc="-122" dirty="0">
                <a:solidFill>
                  <a:schemeClr val="accent1">
                    <a:lumMod val="75000"/>
                  </a:schemeClr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Experiences </a:t>
            </a:r>
          </a:p>
          <a:p>
            <a:pPr marL="0" indent="0" algn="ctr">
              <a:lnSpc>
                <a:spcPts val="7650"/>
              </a:lnSpc>
              <a:buNone/>
            </a:pPr>
            <a:r>
              <a:rPr lang="en-US" sz="6000" b="1" kern="0" spc="-122" dirty="0">
                <a:solidFill>
                  <a:schemeClr val="accent1">
                    <a:lumMod val="75000"/>
                  </a:schemeClr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on Studying Abroad</a:t>
            </a:r>
            <a:endParaRPr lang="en-US" sz="6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Shape 3"/>
          <p:cNvSpPr/>
          <p:nvPr/>
        </p:nvSpPr>
        <p:spPr>
          <a:xfrm>
            <a:off x="837724" y="5974913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942615" y="6360822"/>
            <a:ext cx="5965677" cy="5292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99"/>
              </a:lnSpc>
              <a:buNone/>
            </a:pPr>
            <a:r>
              <a:rPr lang="en-US" sz="2800" b="1" kern="0" spc="-38" dirty="0">
                <a:solidFill>
                  <a:srgbClr val="660066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Komang Triyani </a:t>
            </a:r>
            <a:r>
              <a:rPr lang="en-US" sz="2800" b="1" kern="0" spc="-38" dirty="0" err="1">
                <a:solidFill>
                  <a:srgbClr val="660066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Kartinawati</a:t>
            </a:r>
            <a:r>
              <a:rPr lang="en-US" sz="2800" b="1" kern="0" spc="-38" dirty="0">
                <a:solidFill>
                  <a:srgbClr val="660066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MD, MPH</a:t>
            </a:r>
            <a:endParaRPr lang="en-US" sz="2800" dirty="0">
              <a:solidFill>
                <a:srgbClr val="660066"/>
              </a:solidFill>
            </a:endParaRPr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17AE6646-DF8F-4254-134E-957C9133A97A}"/>
              </a:ext>
            </a:extLst>
          </p:cNvPr>
          <p:cNvSpPr/>
          <p:nvPr/>
        </p:nvSpPr>
        <p:spPr>
          <a:xfrm>
            <a:off x="366164" y="4519690"/>
            <a:ext cx="7468553" cy="9904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Studying abroad is a transformative experience of new cultures, expanding worldview, and enhancing our personal and professional development. </a:t>
            </a:r>
            <a:endParaRPr lang="en-US" sz="1885" dirty="0"/>
          </a:p>
        </p:txBody>
      </p:sp>
      <p:pic>
        <p:nvPicPr>
          <p:cNvPr id="12" name="Image 1">
            <a:extLst>
              <a:ext uri="{FF2B5EF4-FFF2-40B4-BE49-F238E27FC236}">
                <a16:creationId xmlns:a16="http://schemas.microsoft.com/office/drawing/2014/main" id="{5332870C-9F3B-6C28-383B-46D84AB881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561"/>
          <a:stretch/>
        </p:blipFill>
        <p:spPr>
          <a:xfrm>
            <a:off x="8404586" y="0"/>
            <a:ext cx="6182095" cy="822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5FE253-E44D-FD57-5F09-0EA1FCC5F0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950" t="21657" r="26950" b="19380"/>
          <a:stretch/>
        </p:blipFill>
        <p:spPr>
          <a:xfrm>
            <a:off x="2917012" y="1117138"/>
            <a:ext cx="855249" cy="8204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F8673E4-D418-187C-94C1-A40CA11D14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55343" y="1117138"/>
            <a:ext cx="855249" cy="82040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CC859A-E1B1-09CF-0E16-422BCA8779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4545" t="24896" r="25011" b="4006"/>
          <a:stretch/>
        </p:blipFill>
        <p:spPr>
          <a:xfrm>
            <a:off x="1551709" y="110837"/>
            <a:ext cx="11665526" cy="811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01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24C03F-DE45-4E99-6EB5-A51ABC2464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15780" t="32246" r="18392" b="10217"/>
          <a:stretch/>
        </p:blipFill>
        <p:spPr>
          <a:xfrm>
            <a:off x="723455" y="295564"/>
            <a:ext cx="13183490" cy="759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703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1C76D7-26A2-F201-088F-E489EA0DB8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988" t="34426" r="11155" b="22202"/>
          <a:stretch/>
        </p:blipFill>
        <p:spPr>
          <a:xfrm>
            <a:off x="775855" y="720436"/>
            <a:ext cx="13161818" cy="696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160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-1" y="295564"/>
            <a:ext cx="6062900" cy="763847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36983" y="992267"/>
            <a:ext cx="7832646" cy="11018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339"/>
              </a:lnSpc>
              <a:buNone/>
            </a:pPr>
            <a:r>
              <a:rPr lang="en-US" sz="3471" b="1" kern="0" spc="-69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Networking and Collaboration </a:t>
            </a:r>
          </a:p>
          <a:p>
            <a:pPr marL="0" indent="0" algn="ctr">
              <a:lnSpc>
                <a:spcPts val="4339"/>
              </a:lnSpc>
              <a:buNone/>
            </a:pPr>
            <a:r>
              <a:rPr lang="en-US" sz="3471" b="1" kern="0" spc="-69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with Local Professionals</a:t>
            </a:r>
            <a:endParaRPr lang="en-US" sz="3471" dirty="0"/>
          </a:p>
        </p:txBody>
      </p:sp>
      <p:sp>
        <p:nvSpPr>
          <p:cNvPr id="6" name="Shape 2"/>
          <p:cNvSpPr/>
          <p:nvPr/>
        </p:nvSpPr>
        <p:spPr>
          <a:xfrm>
            <a:off x="6142077" y="2641163"/>
            <a:ext cx="7832646" cy="4330065"/>
          </a:xfrm>
          <a:prstGeom prst="roundRect">
            <a:avLst>
              <a:gd name="adj" fmla="val 181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6149697" y="2648783"/>
            <a:ext cx="7817406" cy="143827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6336983" y="2768798"/>
            <a:ext cx="3530322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60"/>
              </a:lnSpc>
              <a:buNone/>
            </a:pPr>
            <a:r>
              <a:rPr lang="en-US" b="1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Networking Events</a:t>
            </a:r>
            <a:endParaRPr lang="en-US" b="1" dirty="0"/>
          </a:p>
        </p:txBody>
      </p:sp>
      <p:sp>
        <p:nvSpPr>
          <p:cNvPr id="9" name="Text 5"/>
          <p:cNvSpPr/>
          <p:nvPr/>
        </p:nvSpPr>
        <p:spPr>
          <a:xfrm>
            <a:off x="9393382" y="2768798"/>
            <a:ext cx="4486923" cy="11982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360"/>
              </a:lnSpc>
              <a:buNone/>
            </a:pPr>
            <a:r>
              <a:rPr lang="en-US" sz="1600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Attending workshops, conferences, or gatherings can provide opportunities to connect with local experts and organizations.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6149697" y="4087058"/>
            <a:ext cx="7817406" cy="143827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6336983" y="4207073"/>
            <a:ext cx="3530322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60"/>
              </a:lnSpc>
              <a:buNone/>
            </a:pPr>
            <a:r>
              <a:rPr lang="en-US" b="1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Internships and Placements</a:t>
            </a:r>
            <a:endParaRPr lang="en-US" b="1" dirty="0"/>
          </a:p>
        </p:txBody>
      </p:sp>
      <p:sp>
        <p:nvSpPr>
          <p:cNvPr id="12" name="Text 8"/>
          <p:cNvSpPr/>
          <p:nvPr/>
        </p:nvSpPr>
        <p:spPr>
          <a:xfrm>
            <a:off x="9393382" y="4207073"/>
            <a:ext cx="4386435" cy="11982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360"/>
              </a:lnSpc>
              <a:buNone/>
            </a:pPr>
            <a:r>
              <a:rPr lang="en-US" sz="1600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Securing internships or placements with local agencies or NGOs can lead to valuable hands-on experience and potential future partnerships.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6149697" y="5525333"/>
            <a:ext cx="7817406" cy="143827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6336983" y="5645348"/>
            <a:ext cx="3530322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60"/>
              </a:lnSpc>
              <a:buNone/>
            </a:pPr>
            <a:r>
              <a:rPr lang="en-US" b="1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Collaborative Projects</a:t>
            </a:r>
            <a:endParaRPr lang="en-US" b="1" dirty="0"/>
          </a:p>
        </p:txBody>
      </p:sp>
      <p:sp>
        <p:nvSpPr>
          <p:cNvPr id="15" name="Text 11"/>
          <p:cNvSpPr/>
          <p:nvPr/>
        </p:nvSpPr>
        <p:spPr>
          <a:xfrm>
            <a:off x="9393382" y="5645348"/>
            <a:ext cx="4386435" cy="11982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360"/>
              </a:lnSpc>
              <a:buNone/>
            </a:pPr>
            <a:r>
              <a:rPr lang="en-US" sz="1600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Collaborating with local professionals on research projects, community initiatives, or policy development can foster meaningful cross-cultural exchange and learning.</a:t>
            </a: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32" y="-13770"/>
            <a:ext cx="14630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9263" y="137336"/>
            <a:ext cx="14511138" cy="6206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544"/>
              </a:lnSpc>
              <a:buNone/>
            </a:pPr>
            <a:r>
              <a:rPr lang="en-US" sz="4400" b="1" kern="0" spc="-89" dirty="0">
                <a:solidFill>
                  <a:schemeClr val="accent1"/>
                </a:solidFill>
                <a:latin typeface="Aharoni" panose="02010803020104030203" pitchFamily="2" charset="-79"/>
                <a:ea typeface="Source Serif Pro" pitchFamily="34" charset="-122"/>
                <a:cs typeface="Aharoni" panose="02010803020104030203" pitchFamily="2" charset="-79"/>
              </a:rPr>
              <a:t>Challenges for International Students</a:t>
            </a:r>
            <a:endParaRPr lang="en-US" sz="4400" dirty="0">
              <a:solidFill>
                <a:schemeClr val="accen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F7013D1B-C842-5CB8-EB7B-CF6F71118A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0929109"/>
              </p:ext>
            </p:extLst>
          </p:nvPr>
        </p:nvGraphicFramePr>
        <p:xfrm>
          <a:off x="905583" y="1089891"/>
          <a:ext cx="6530109" cy="6852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8439532-2AF5-D8CD-6B38-7C8F6FF4DA4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7028" y="1104195"/>
            <a:ext cx="6231724" cy="29388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F55781-A916-275F-4214-310D3A8FE22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476" t="1838"/>
          <a:stretch/>
        </p:blipFill>
        <p:spPr>
          <a:xfrm>
            <a:off x="8027028" y="4390484"/>
            <a:ext cx="6231724" cy="347790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49984" y="-7383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6065113" y="968691"/>
            <a:ext cx="8494575" cy="8818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193"/>
              </a:lnSpc>
              <a:buNone/>
            </a:pPr>
            <a:r>
              <a:rPr lang="en-US" sz="4154" b="1" kern="0" spc="-83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Building an International Network</a:t>
            </a:r>
            <a:endParaRPr lang="en-US" sz="4154" dirty="0"/>
          </a:p>
        </p:txBody>
      </p:sp>
      <p:sp>
        <p:nvSpPr>
          <p:cNvPr id="6" name="Shape 2"/>
          <p:cNvSpPr/>
          <p:nvPr/>
        </p:nvSpPr>
        <p:spPr>
          <a:xfrm>
            <a:off x="6592133" y="2273260"/>
            <a:ext cx="30480" cy="5337929"/>
          </a:xfrm>
          <a:prstGeom prst="roundRect">
            <a:avLst>
              <a:gd name="adj" fmla="val 308970"/>
            </a:avLst>
          </a:prstGeom>
          <a:solidFill>
            <a:srgbClr val="D6BADD"/>
          </a:solidFill>
          <a:ln/>
        </p:spPr>
      </p:sp>
      <p:sp>
        <p:nvSpPr>
          <p:cNvPr id="7" name="Shape 3"/>
          <p:cNvSpPr/>
          <p:nvPr/>
        </p:nvSpPr>
        <p:spPr>
          <a:xfrm>
            <a:off x="6829127" y="2762369"/>
            <a:ext cx="784741" cy="30480"/>
          </a:xfrm>
          <a:prstGeom prst="roundRect">
            <a:avLst>
              <a:gd name="adj" fmla="val 308970"/>
            </a:avLst>
          </a:prstGeom>
          <a:solidFill>
            <a:srgbClr val="D6BADD"/>
          </a:solidFill>
          <a:ln/>
        </p:spPr>
      </p:sp>
      <p:sp>
        <p:nvSpPr>
          <p:cNvPr id="8" name="Shape 4"/>
          <p:cNvSpPr/>
          <p:nvPr/>
        </p:nvSpPr>
        <p:spPr>
          <a:xfrm>
            <a:off x="6355140" y="2525435"/>
            <a:ext cx="504468" cy="504468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528256" y="2619375"/>
            <a:ext cx="158234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3"/>
              </a:lnSpc>
              <a:buNone/>
            </a:pPr>
            <a:r>
              <a:rPr lang="en-US" sz="2493" b="1" kern="0" spc="-5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1</a:t>
            </a:r>
            <a:endParaRPr lang="en-US" sz="2493" dirty="0"/>
          </a:p>
        </p:txBody>
      </p:sp>
      <p:sp>
        <p:nvSpPr>
          <p:cNvPr id="10" name="Text 6"/>
          <p:cNvSpPr/>
          <p:nvPr/>
        </p:nvSpPr>
        <p:spPr>
          <a:xfrm>
            <a:off x="7840504" y="2497455"/>
            <a:ext cx="2802612" cy="329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6"/>
              </a:lnSpc>
              <a:buNone/>
            </a:pPr>
            <a:r>
              <a:rPr lang="en-US" sz="2077" b="1" kern="0" spc="-42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Make Local Connections</a:t>
            </a:r>
            <a:endParaRPr lang="en-US" sz="2077" dirty="0"/>
          </a:p>
        </p:txBody>
      </p:sp>
      <p:sp>
        <p:nvSpPr>
          <p:cNvPr id="11" name="Text 7"/>
          <p:cNvSpPr/>
          <p:nvPr/>
        </p:nvSpPr>
        <p:spPr>
          <a:xfrm>
            <a:off x="7840504" y="2961680"/>
            <a:ext cx="6005155" cy="717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25"/>
              </a:lnSpc>
              <a:buNone/>
            </a:pPr>
            <a:r>
              <a:rPr lang="en-US" sz="1766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Actively engage with your university's student organizations and social events.</a:t>
            </a:r>
            <a:endParaRPr lang="en-US" sz="1766" dirty="0"/>
          </a:p>
        </p:txBody>
      </p:sp>
      <p:sp>
        <p:nvSpPr>
          <p:cNvPr id="12" name="Shape 8"/>
          <p:cNvSpPr/>
          <p:nvPr/>
        </p:nvSpPr>
        <p:spPr>
          <a:xfrm>
            <a:off x="6829127" y="4616410"/>
            <a:ext cx="784741" cy="30480"/>
          </a:xfrm>
          <a:prstGeom prst="roundRect">
            <a:avLst>
              <a:gd name="adj" fmla="val 308970"/>
            </a:avLst>
          </a:prstGeom>
          <a:solidFill>
            <a:srgbClr val="D6BADD"/>
          </a:solidFill>
          <a:ln/>
        </p:spPr>
      </p:sp>
      <p:sp>
        <p:nvSpPr>
          <p:cNvPr id="13" name="Shape 9"/>
          <p:cNvSpPr/>
          <p:nvPr/>
        </p:nvSpPr>
        <p:spPr>
          <a:xfrm>
            <a:off x="6355140" y="4379476"/>
            <a:ext cx="504468" cy="504468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528256" y="4473416"/>
            <a:ext cx="158234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3"/>
              </a:lnSpc>
              <a:buNone/>
            </a:pPr>
            <a:r>
              <a:rPr lang="en-US" sz="2493" b="1" kern="0" spc="-5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</a:t>
            </a:r>
            <a:endParaRPr lang="en-US" sz="2493" dirty="0"/>
          </a:p>
        </p:txBody>
      </p:sp>
      <p:sp>
        <p:nvSpPr>
          <p:cNvPr id="15" name="Text 11"/>
          <p:cNvSpPr/>
          <p:nvPr/>
        </p:nvSpPr>
        <p:spPr>
          <a:xfrm>
            <a:off x="7840504" y="4351496"/>
            <a:ext cx="3443407" cy="329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6"/>
              </a:lnSpc>
              <a:buNone/>
            </a:pPr>
            <a:r>
              <a:rPr lang="en-US" sz="2077" b="1" kern="0" spc="-42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Connect with Fellow International Students</a:t>
            </a:r>
            <a:endParaRPr lang="en-US" sz="2077" dirty="0"/>
          </a:p>
        </p:txBody>
      </p:sp>
      <p:sp>
        <p:nvSpPr>
          <p:cNvPr id="16" name="Text 12"/>
          <p:cNvSpPr/>
          <p:nvPr/>
        </p:nvSpPr>
        <p:spPr>
          <a:xfrm>
            <a:off x="7840504" y="4815721"/>
            <a:ext cx="6005155" cy="717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25"/>
              </a:lnSpc>
              <a:buNone/>
            </a:pPr>
            <a:r>
              <a:rPr lang="en-US" sz="1766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Befriend other international students and explore the host country together.</a:t>
            </a:r>
            <a:endParaRPr lang="en-US" sz="1766" dirty="0"/>
          </a:p>
        </p:txBody>
      </p:sp>
      <p:sp>
        <p:nvSpPr>
          <p:cNvPr id="17" name="Shape 13"/>
          <p:cNvSpPr/>
          <p:nvPr/>
        </p:nvSpPr>
        <p:spPr>
          <a:xfrm>
            <a:off x="6829127" y="6470452"/>
            <a:ext cx="784741" cy="30480"/>
          </a:xfrm>
          <a:prstGeom prst="roundRect">
            <a:avLst>
              <a:gd name="adj" fmla="val 308970"/>
            </a:avLst>
          </a:prstGeom>
          <a:solidFill>
            <a:srgbClr val="D6BADD"/>
          </a:solidFill>
          <a:ln/>
        </p:spPr>
      </p:sp>
      <p:sp>
        <p:nvSpPr>
          <p:cNvPr id="18" name="Shape 14"/>
          <p:cNvSpPr/>
          <p:nvPr/>
        </p:nvSpPr>
        <p:spPr>
          <a:xfrm>
            <a:off x="6355140" y="6233517"/>
            <a:ext cx="504468" cy="504468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528256" y="6327458"/>
            <a:ext cx="158234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3"/>
              </a:lnSpc>
              <a:buNone/>
            </a:pPr>
            <a:r>
              <a:rPr lang="en-US" sz="2493" b="1" kern="0" spc="-5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3</a:t>
            </a:r>
            <a:endParaRPr lang="en-US" sz="2493" dirty="0"/>
          </a:p>
        </p:txBody>
      </p:sp>
      <p:sp>
        <p:nvSpPr>
          <p:cNvPr id="20" name="Text 16"/>
          <p:cNvSpPr/>
          <p:nvPr/>
        </p:nvSpPr>
        <p:spPr>
          <a:xfrm>
            <a:off x="7840504" y="6205538"/>
            <a:ext cx="2648903" cy="3298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6"/>
              </a:lnSpc>
              <a:buNone/>
            </a:pPr>
            <a:r>
              <a:rPr lang="en-US" sz="2077" b="1" kern="0" spc="-42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Maintain Relationships</a:t>
            </a:r>
            <a:endParaRPr lang="en-US" sz="2077" dirty="0"/>
          </a:p>
        </p:txBody>
      </p:sp>
      <p:sp>
        <p:nvSpPr>
          <p:cNvPr id="21" name="Text 17"/>
          <p:cNvSpPr/>
          <p:nvPr/>
        </p:nvSpPr>
        <p:spPr>
          <a:xfrm>
            <a:off x="7840504" y="6669762"/>
            <a:ext cx="6005155" cy="717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25"/>
              </a:lnSpc>
              <a:buNone/>
            </a:pPr>
            <a:r>
              <a:rPr lang="en-US" sz="1766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Stay in touch with your new international contacts, fostering long-lasting connections.</a:t>
            </a:r>
            <a:endParaRPr lang="en-US" sz="1766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5A819D1-BF93-D261-3F50-DC5B5C1B0B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7" t="3510" r="11408" b="1852"/>
          <a:stretch/>
        </p:blipFill>
        <p:spPr>
          <a:xfrm>
            <a:off x="0" y="0"/>
            <a:ext cx="6044386" cy="8313896"/>
          </a:xfrm>
          <a:prstGeom prst="rect">
            <a:avLst/>
          </a:prstGeom>
        </p:spPr>
      </p:pic>
      <p:sp>
        <p:nvSpPr>
          <p:cNvPr id="4" name="Arrow: Pentagon 3">
            <a:extLst>
              <a:ext uri="{FF2B5EF4-FFF2-40B4-BE49-F238E27FC236}">
                <a16:creationId xmlns:a16="http://schemas.microsoft.com/office/drawing/2014/main" id="{309B3E07-18DE-AFCA-1E9C-F4ACE862D03E}"/>
              </a:ext>
            </a:extLst>
          </p:cNvPr>
          <p:cNvSpPr/>
          <p:nvPr/>
        </p:nvSpPr>
        <p:spPr>
          <a:xfrm>
            <a:off x="-99968" y="323272"/>
            <a:ext cx="6455108" cy="748145"/>
          </a:xfrm>
          <a:prstGeom prst="homePlat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PERMIAS ARIZONA</a:t>
            </a:r>
            <a:endParaRPr lang="en-ID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 r="5344"/>
          <a:stretch/>
        </p:blipFill>
        <p:spPr>
          <a:xfrm>
            <a:off x="8729961" y="1"/>
            <a:ext cx="5900439" cy="81557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4373" y="1020961"/>
            <a:ext cx="7755255" cy="11670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595"/>
              </a:lnSpc>
              <a:buNone/>
            </a:pPr>
            <a:r>
              <a:rPr lang="en-US" sz="3676" b="1" kern="0" spc="-7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Lessons Learned from Studying Abroad</a:t>
            </a:r>
            <a:endParaRPr lang="en-US" sz="3676" dirty="0"/>
          </a:p>
        </p:txBody>
      </p:sp>
      <p:sp>
        <p:nvSpPr>
          <p:cNvPr id="6" name="Shape 2"/>
          <p:cNvSpPr/>
          <p:nvPr/>
        </p:nvSpPr>
        <p:spPr>
          <a:xfrm>
            <a:off x="980480" y="2485549"/>
            <a:ext cx="22860" cy="4722971"/>
          </a:xfrm>
          <a:prstGeom prst="roundRect">
            <a:avLst>
              <a:gd name="adj" fmla="val 364537"/>
            </a:avLst>
          </a:prstGeom>
          <a:solidFill>
            <a:srgbClr val="D6BADD"/>
          </a:solidFill>
          <a:ln/>
        </p:spPr>
      </p:sp>
      <p:sp>
        <p:nvSpPr>
          <p:cNvPr id="7" name="Shape 3"/>
          <p:cNvSpPr/>
          <p:nvPr/>
        </p:nvSpPr>
        <p:spPr>
          <a:xfrm>
            <a:off x="1192232" y="2920365"/>
            <a:ext cx="694373" cy="22860"/>
          </a:xfrm>
          <a:prstGeom prst="roundRect">
            <a:avLst>
              <a:gd name="adj" fmla="val 364537"/>
            </a:avLst>
          </a:prstGeom>
          <a:solidFill>
            <a:srgbClr val="D6BADD"/>
          </a:solidFill>
          <a:ln/>
        </p:spPr>
      </p:sp>
      <p:sp>
        <p:nvSpPr>
          <p:cNvPr id="8" name="Shape 4"/>
          <p:cNvSpPr/>
          <p:nvPr/>
        </p:nvSpPr>
        <p:spPr>
          <a:xfrm>
            <a:off x="768727" y="2708672"/>
            <a:ext cx="446365" cy="446365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921841" y="2791778"/>
            <a:ext cx="140018" cy="2801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06"/>
              </a:lnSpc>
              <a:buNone/>
            </a:pPr>
            <a:r>
              <a:rPr lang="en-US" sz="2206" b="1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1</a:t>
            </a:r>
            <a:endParaRPr lang="en-US" sz="2206" dirty="0"/>
          </a:p>
        </p:txBody>
      </p:sp>
      <p:sp>
        <p:nvSpPr>
          <p:cNvPr id="10" name="Text 6"/>
          <p:cNvSpPr/>
          <p:nvPr/>
        </p:nvSpPr>
        <p:spPr>
          <a:xfrm>
            <a:off x="2083118" y="2683907"/>
            <a:ext cx="2334220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000" b="1" kern="0" spc="-4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Global Perspective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2083118" y="3094673"/>
            <a:ext cx="6366510" cy="6346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3016"/>
              </a:lnSpc>
              <a:buNone/>
            </a:pPr>
            <a:r>
              <a:rPr lang="en-US" sz="16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international experience and understanding of diverse public health systems can inform future career choices and help navigate the increasingly globalized world of public health.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1192232" y="4560808"/>
            <a:ext cx="694373" cy="22860"/>
          </a:xfrm>
          <a:prstGeom prst="roundRect">
            <a:avLst>
              <a:gd name="adj" fmla="val 364537"/>
            </a:avLst>
          </a:prstGeom>
          <a:solidFill>
            <a:srgbClr val="D6BADD"/>
          </a:solidFill>
          <a:ln/>
        </p:spPr>
      </p:sp>
      <p:sp>
        <p:nvSpPr>
          <p:cNvPr id="13" name="Shape 9"/>
          <p:cNvSpPr/>
          <p:nvPr/>
        </p:nvSpPr>
        <p:spPr>
          <a:xfrm>
            <a:off x="768727" y="4349115"/>
            <a:ext cx="446365" cy="446365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21841" y="4432221"/>
            <a:ext cx="140018" cy="2801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06"/>
              </a:lnSpc>
              <a:buNone/>
            </a:pPr>
            <a:r>
              <a:rPr lang="en-US" sz="2206" b="1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</a:t>
            </a:r>
            <a:endParaRPr lang="en-US" sz="2206" dirty="0"/>
          </a:p>
        </p:txBody>
      </p:sp>
      <p:sp>
        <p:nvSpPr>
          <p:cNvPr id="15" name="Text 11"/>
          <p:cNvSpPr/>
          <p:nvPr/>
        </p:nvSpPr>
        <p:spPr>
          <a:xfrm>
            <a:off x="2083118" y="4324350"/>
            <a:ext cx="2334220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98"/>
              </a:lnSpc>
            </a:pPr>
            <a:r>
              <a:rPr lang="en-US" sz="2000" b="1" kern="0" spc="-4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Cross-cultural Communication</a:t>
            </a:r>
            <a:endParaRPr lang="en-US" sz="2000" dirty="0"/>
          </a:p>
        </p:txBody>
      </p:sp>
      <p:sp>
        <p:nvSpPr>
          <p:cNvPr id="16" name="Text 12"/>
          <p:cNvSpPr/>
          <p:nvPr/>
        </p:nvSpPr>
        <p:spPr>
          <a:xfrm>
            <a:off x="2083118" y="4735116"/>
            <a:ext cx="6366510" cy="6346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6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Developing strong cross-cultural </a:t>
            </a:r>
            <a:r>
              <a:rPr lang="en-US" sz="14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communication skills can </a:t>
            </a:r>
            <a:r>
              <a:rPr lang="en-US" sz="16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enhance one's ability to work effectively with diverse teams and stakeholders in the public health field.</a:t>
            </a:r>
            <a:endParaRPr lang="en-US" sz="1600" dirty="0"/>
          </a:p>
        </p:txBody>
      </p:sp>
      <p:sp>
        <p:nvSpPr>
          <p:cNvPr id="17" name="Shape 13"/>
          <p:cNvSpPr/>
          <p:nvPr/>
        </p:nvSpPr>
        <p:spPr>
          <a:xfrm>
            <a:off x="1192232" y="6201251"/>
            <a:ext cx="694373" cy="22860"/>
          </a:xfrm>
          <a:prstGeom prst="roundRect">
            <a:avLst>
              <a:gd name="adj" fmla="val 364537"/>
            </a:avLst>
          </a:prstGeom>
          <a:solidFill>
            <a:srgbClr val="D6BADD"/>
          </a:solidFill>
          <a:ln/>
        </p:spPr>
      </p:sp>
      <p:sp>
        <p:nvSpPr>
          <p:cNvPr id="18" name="Shape 14"/>
          <p:cNvSpPr/>
          <p:nvPr/>
        </p:nvSpPr>
        <p:spPr>
          <a:xfrm>
            <a:off x="768727" y="5989558"/>
            <a:ext cx="446365" cy="446365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921841" y="6072664"/>
            <a:ext cx="140018" cy="2801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06"/>
              </a:lnSpc>
              <a:buNone/>
            </a:pPr>
            <a:r>
              <a:rPr lang="en-US" sz="2206" b="1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3</a:t>
            </a:r>
            <a:endParaRPr lang="en-US" sz="2206" dirty="0"/>
          </a:p>
        </p:txBody>
      </p:sp>
      <p:sp>
        <p:nvSpPr>
          <p:cNvPr id="20" name="Text 16"/>
          <p:cNvSpPr/>
          <p:nvPr/>
        </p:nvSpPr>
        <p:spPr>
          <a:xfrm>
            <a:off x="2083118" y="5964793"/>
            <a:ext cx="2334220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98"/>
              </a:lnSpc>
            </a:pPr>
            <a:r>
              <a:rPr lang="en-US" sz="2000" b="1" kern="0" spc="-4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Problem-solving Mindset</a:t>
            </a:r>
            <a:endParaRPr lang="en-US" sz="2000" dirty="0"/>
          </a:p>
        </p:txBody>
      </p:sp>
      <p:sp>
        <p:nvSpPr>
          <p:cNvPr id="21" name="Text 17"/>
          <p:cNvSpPr/>
          <p:nvPr/>
        </p:nvSpPr>
        <p:spPr>
          <a:xfrm>
            <a:off x="2083118" y="6375559"/>
            <a:ext cx="6366510" cy="6346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>
              <a:lnSpc>
                <a:spcPts val="2500"/>
              </a:lnSpc>
            </a:pPr>
            <a:r>
              <a:rPr lang="en-US" sz="16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adaptability and problem-solving skills gained through the study abroad experience can be valuable assets in navigating the dynamic and ever-changing landscape of public health.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49344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r="13131"/>
          <a:stretch/>
        </p:blipFill>
        <p:spPr>
          <a:xfrm>
            <a:off x="8829963" y="0"/>
            <a:ext cx="5800437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7459" y="983476"/>
            <a:ext cx="7889081" cy="10544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152"/>
              </a:lnSpc>
              <a:buNone/>
            </a:pPr>
            <a:r>
              <a:rPr lang="en-US" sz="3322" b="1" kern="0" spc="-66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Reflections and Takeaways from the Study Abroad Journey</a:t>
            </a:r>
            <a:endParaRPr lang="en-US" sz="3322" dirty="0"/>
          </a:p>
        </p:txBody>
      </p:sp>
      <p:sp>
        <p:nvSpPr>
          <p:cNvPr id="6" name="Shape 2"/>
          <p:cNvSpPr/>
          <p:nvPr/>
        </p:nvSpPr>
        <p:spPr>
          <a:xfrm>
            <a:off x="627459" y="2651284"/>
            <a:ext cx="3855006" cy="1892141"/>
          </a:xfrm>
          <a:prstGeom prst="roundRect">
            <a:avLst>
              <a:gd name="adj" fmla="val 3980"/>
            </a:avLst>
          </a:prstGeom>
          <a:solidFill>
            <a:srgbClr val="D1E0FF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814268" y="2838093"/>
            <a:ext cx="2109192" cy="263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6"/>
              </a:lnSpc>
              <a:buNone/>
            </a:pPr>
            <a:r>
              <a:rPr lang="en-US" sz="1661" b="1" kern="0" spc="-3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Personal Growth</a:t>
            </a:r>
            <a:endParaRPr lang="en-US" sz="1661" dirty="0"/>
          </a:p>
        </p:txBody>
      </p:sp>
      <p:sp>
        <p:nvSpPr>
          <p:cNvPr id="8" name="Text 4"/>
          <p:cNvSpPr/>
          <p:nvPr/>
        </p:nvSpPr>
        <p:spPr>
          <a:xfrm>
            <a:off x="814268" y="3209330"/>
            <a:ext cx="3481388" cy="11472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Studying abroad fosters personal development, such as increased independence, adaptability, and global mindset</a:t>
            </a:r>
            <a:endParaRPr lang="en-US" sz="1412" dirty="0"/>
          </a:p>
        </p:txBody>
      </p:sp>
      <p:sp>
        <p:nvSpPr>
          <p:cNvPr id="9" name="Shape 5"/>
          <p:cNvSpPr/>
          <p:nvPr/>
        </p:nvSpPr>
        <p:spPr>
          <a:xfrm>
            <a:off x="4661654" y="2651284"/>
            <a:ext cx="3855006" cy="1892141"/>
          </a:xfrm>
          <a:prstGeom prst="roundRect">
            <a:avLst>
              <a:gd name="adj" fmla="val 3980"/>
            </a:avLst>
          </a:prstGeom>
          <a:solidFill>
            <a:srgbClr val="D1E0FF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4848463" y="2838093"/>
            <a:ext cx="2109192" cy="263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6"/>
              </a:lnSpc>
              <a:buNone/>
            </a:pPr>
            <a:r>
              <a:rPr lang="en-US" sz="1661" b="1" kern="0" spc="-3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Expanded Worldview</a:t>
            </a:r>
            <a:endParaRPr lang="en-US" sz="1661" dirty="0"/>
          </a:p>
        </p:txBody>
      </p:sp>
      <p:sp>
        <p:nvSpPr>
          <p:cNvPr id="11" name="Text 7"/>
          <p:cNvSpPr/>
          <p:nvPr/>
        </p:nvSpPr>
        <p:spPr>
          <a:xfrm>
            <a:off x="4848463" y="3209330"/>
            <a:ext cx="3481388" cy="11472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exposure to diverse cultures, healthcare systems, and public health approaches broadens understanding of the multifaceted nature of global health issues.</a:t>
            </a:r>
            <a:endParaRPr lang="en-US" sz="1412" dirty="0"/>
          </a:p>
        </p:txBody>
      </p:sp>
      <p:sp>
        <p:nvSpPr>
          <p:cNvPr id="12" name="Shape 8"/>
          <p:cNvSpPr/>
          <p:nvPr/>
        </p:nvSpPr>
        <p:spPr>
          <a:xfrm>
            <a:off x="627459" y="4722614"/>
            <a:ext cx="3855006" cy="2178963"/>
          </a:xfrm>
          <a:prstGeom prst="roundRect">
            <a:avLst>
              <a:gd name="adj" fmla="val 3456"/>
            </a:avLst>
          </a:prstGeom>
          <a:solidFill>
            <a:srgbClr val="D1E0FF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814268" y="4909423"/>
            <a:ext cx="2109192" cy="263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6"/>
              </a:lnSpc>
              <a:buNone/>
            </a:pPr>
            <a:r>
              <a:rPr lang="en-US" sz="1661" b="1" kern="0" spc="-3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Lifelong Connections</a:t>
            </a:r>
            <a:endParaRPr lang="en-US" sz="1661" dirty="0"/>
          </a:p>
        </p:txBody>
      </p:sp>
      <p:sp>
        <p:nvSpPr>
          <p:cNvPr id="14" name="Text 10"/>
          <p:cNvSpPr/>
          <p:nvPr/>
        </p:nvSpPr>
        <p:spPr>
          <a:xfrm>
            <a:off x="814268" y="5280660"/>
            <a:ext cx="3481388" cy="11472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relationships and networks formed during the study abroad experience can lead to future collaborations, research opportunities, and career prospects.</a:t>
            </a:r>
            <a:endParaRPr lang="en-US" sz="1412" dirty="0"/>
          </a:p>
        </p:txBody>
      </p:sp>
      <p:sp>
        <p:nvSpPr>
          <p:cNvPr id="15" name="Shape 11"/>
          <p:cNvSpPr/>
          <p:nvPr/>
        </p:nvSpPr>
        <p:spPr>
          <a:xfrm>
            <a:off x="4661654" y="4722614"/>
            <a:ext cx="3855006" cy="2178963"/>
          </a:xfrm>
          <a:prstGeom prst="roundRect">
            <a:avLst>
              <a:gd name="adj" fmla="val 3456"/>
            </a:avLst>
          </a:prstGeom>
          <a:solidFill>
            <a:srgbClr val="D1E0FF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4848463" y="4909423"/>
            <a:ext cx="2109192" cy="263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76"/>
              </a:lnSpc>
              <a:buNone/>
            </a:pPr>
            <a:r>
              <a:rPr lang="en-US" sz="1661" b="1" kern="0" spc="-3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Lasting Impact</a:t>
            </a:r>
            <a:endParaRPr lang="en-US" sz="1661" dirty="0"/>
          </a:p>
        </p:txBody>
      </p:sp>
      <p:sp>
        <p:nvSpPr>
          <p:cNvPr id="17" name="Text 13"/>
          <p:cNvSpPr/>
          <p:nvPr/>
        </p:nvSpPr>
        <p:spPr>
          <a:xfrm>
            <a:off x="4848463" y="5280660"/>
            <a:ext cx="3481388" cy="14341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9"/>
              </a:lnSpc>
              <a:buNone/>
            </a:pPr>
            <a:r>
              <a:rPr lang="en-US" sz="1412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valuable lessons and transformative experiences from studying abroad can profoundly shape one's career trajectory and commitment to making a positive impact in the home country</a:t>
            </a:r>
            <a:endParaRPr lang="en-US" sz="1412" dirty="0"/>
          </a:p>
        </p:txBody>
      </p:sp>
    </p:spTree>
    <p:extLst>
      <p:ext uri="{BB962C8B-B14F-4D97-AF65-F5344CB8AC3E}">
        <p14:creationId xmlns:p14="http://schemas.microsoft.com/office/powerpoint/2010/main" val="1062233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1085428" y="3960288"/>
            <a:ext cx="6256092" cy="19431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650"/>
              </a:lnSpc>
              <a:buNone/>
            </a:pPr>
            <a:r>
              <a:rPr lang="en-US" sz="8000" b="1" kern="0" spc="-122" dirty="0">
                <a:solidFill>
                  <a:schemeClr val="accent1">
                    <a:lumMod val="75000"/>
                  </a:schemeClr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Thank you!</a:t>
            </a:r>
          </a:p>
        </p:txBody>
      </p:sp>
      <p:sp>
        <p:nvSpPr>
          <p:cNvPr id="7" name="Shape 3"/>
          <p:cNvSpPr/>
          <p:nvPr/>
        </p:nvSpPr>
        <p:spPr>
          <a:xfrm>
            <a:off x="837724" y="5974913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5FE253-E44D-FD57-5F09-0EA1FCC5F0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50" t="21657" r="26950" b="19380"/>
          <a:stretch/>
        </p:blipFill>
        <p:spPr>
          <a:xfrm>
            <a:off x="2570047" y="2321643"/>
            <a:ext cx="1259436" cy="120812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F8673E4-D418-187C-94C1-A40CA11D14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20662" y="2393167"/>
            <a:ext cx="1259436" cy="10650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0E6EC4-5B54-E5BC-D6C3-3ED156AED82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13368" r="8855"/>
          <a:stretch/>
        </p:blipFill>
        <p:spPr>
          <a:xfrm>
            <a:off x="8229600" y="0"/>
            <a:ext cx="64008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321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2024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42554" y="714971"/>
            <a:ext cx="7613094" cy="12863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065"/>
              </a:lnSpc>
              <a:buNone/>
            </a:pPr>
            <a:r>
              <a:rPr lang="en-US" sz="4052" b="1" kern="0" spc="-81" dirty="0">
                <a:solidFill>
                  <a:srgbClr val="99009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Reasons for Pursuing </a:t>
            </a:r>
          </a:p>
          <a:p>
            <a:pPr marL="0" indent="0" algn="ctr">
              <a:lnSpc>
                <a:spcPts val="5065"/>
              </a:lnSpc>
              <a:buNone/>
            </a:pPr>
            <a:r>
              <a:rPr lang="en-US" sz="4052" b="1" kern="0" spc="-81" dirty="0">
                <a:solidFill>
                  <a:srgbClr val="99009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 Study Abroad</a:t>
            </a:r>
            <a:endParaRPr lang="en-US" sz="4052" dirty="0">
              <a:solidFill>
                <a:srgbClr val="990099"/>
              </a:solidFill>
            </a:endParaRPr>
          </a:p>
        </p:txBody>
      </p:sp>
      <p:sp>
        <p:nvSpPr>
          <p:cNvPr id="6" name="Shape 2"/>
          <p:cNvSpPr/>
          <p:nvPr/>
        </p:nvSpPr>
        <p:spPr>
          <a:xfrm>
            <a:off x="6251853" y="2960132"/>
            <a:ext cx="492085" cy="492085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420683" y="3051810"/>
            <a:ext cx="154424" cy="3087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31"/>
              </a:lnSpc>
              <a:buNone/>
            </a:pPr>
            <a:r>
              <a:rPr lang="en-US" sz="2431" b="1" kern="0" spc="-49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1</a:t>
            </a:r>
            <a:endParaRPr lang="en-US" sz="2431" dirty="0"/>
          </a:p>
        </p:txBody>
      </p:sp>
      <p:sp>
        <p:nvSpPr>
          <p:cNvPr id="8" name="Text 4"/>
          <p:cNvSpPr/>
          <p:nvPr/>
        </p:nvSpPr>
        <p:spPr>
          <a:xfrm>
            <a:off x="6962656" y="2960132"/>
            <a:ext cx="2573179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3"/>
              </a:lnSpc>
              <a:buNone/>
            </a:pPr>
            <a:r>
              <a:rPr lang="en-US" sz="2026" b="1" kern="0" spc="-4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Cultural Competency</a:t>
            </a:r>
            <a:endParaRPr lang="en-US" sz="2026" dirty="0"/>
          </a:p>
        </p:txBody>
      </p:sp>
      <p:sp>
        <p:nvSpPr>
          <p:cNvPr id="9" name="Text 5"/>
          <p:cNvSpPr/>
          <p:nvPr/>
        </p:nvSpPr>
        <p:spPr>
          <a:xfrm>
            <a:off x="6962656" y="3412927"/>
            <a:ext cx="2986445" cy="13996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6"/>
              </a:lnSpc>
              <a:buNone/>
            </a:pPr>
            <a:r>
              <a:rPr lang="en-US" sz="1722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Studying abroad fosters cultural awareness and the ability to work with multicultural perspectives</a:t>
            </a:r>
            <a:endParaRPr lang="en-US" sz="1722" dirty="0"/>
          </a:p>
        </p:txBody>
      </p:sp>
      <p:sp>
        <p:nvSpPr>
          <p:cNvPr id="10" name="Shape 6"/>
          <p:cNvSpPr/>
          <p:nvPr/>
        </p:nvSpPr>
        <p:spPr>
          <a:xfrm>
            <a:off x="10167818" y="2960132"/>
            <a:ext cx="492085" cy="492085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10336649" y="3051810"/>
            <a:ext cx="154424" cy="3087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31"/>
              </a:lnSpc>
              <a:buNone/>
            </a:pPr>
            <a:r>
              <a:rPr lang="en-US" sz="2431" b="1" kern="0" spc="-49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</a:t>
            </a:r>
            <a:endParaRPr lang="en-US" sz="2431" dirty="0"/>
          </a:p>
        </p:txBody>
      </p:sp>
      <p:sp>
        <p:nvSpPr>
          <p:cNvPr id="12" name="Text 8"/>
          <p:cNvSpPr/>
          <p:nvPr/>
        </p:nvSpPr>
        <p:spPr>
          <a:xfrm>
            <a:off x="10878622" y="2960132"/>
            <a:ext cx="2573179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3"/>
              </a:lnSpc>
              <a:buNone/>
            </a:pPr>
            <a:r>
              <a:rPr lang="en-US" sz="2026" b="1" kern="0" spc="-4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Global Perspective</a:t>
            </a:r>
            <a:endParaRPr lang="en-US" sz="2026" dirty="0"/>
          </a:p>
        </p:txBody>
      </p:sp>
      <p:sp>
        <p:nvSpPr>
          <p:cNvPr id="13" name="Text 9"/>
          <p:cNvSpPr/>
          <p:nvPr/>
        </p:nvSpPr>
        <p:spPr>
          <a:xfrm>
            <a:off x="10878622" y="3412927"/>
            <a:ext cx="2986445" cy="10497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6"/>
              </a:lnSpc>
              <a:buNone/>
            </a:pPr>
            <a:r>
              <a:rPr lang="en-US" sz="1722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Students gain a broader understanding of issues on an international scale.</a:t>
            </a:r>
            <a:endParaRPr lang="en-US" sz="1722" dirty="0"/>
          </a:p>
        </p:txBody>
      </p:sp>
      <p:sp>
        <p:nvSpPr>
          <p:cNvPr id="14" name="Shape 10"/>
          <p:cNvSpPr/>
          <p:nvPr/>
        </p:nvSpPr>
        <p:spPr>
          <a:xfrm>
            <a:off x="6251853" y="5277326"/>
            <a:ext cx="492085" cy="492085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420683" y="5369004"/>
            <a:ext cx="154424" cy="3087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31"/>
              </a:lnSpc>
              <a:buNone/>
            </a:pPr>
            <a:r>
              <a:rPr lang="en-US" sz="2431" b="1" kern="0" spc="-49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3</a:t>
            </a:r>
            <a:endParaRPr lang="en-US" sz="2431" dirty="0"/>
          </a:p>
        </p:txBody>
      </p:sp>
      <p:sp>
        <p:nvSpPr>
          <p:cNvPr id="16" name="Text 12"/>
          <p:cNvSpPr/>
          <p:nvPr/>
        </p:nvSpPr>
        <p:spPr>
          <a:xfrm>
            <a:off x="6962656" y="5277326"/>
            <a:ext cx="2573179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3"/>
              </a:lnSpc>
              <a:buNone/>
            </a:pPr>
            <a:r>
              <a:rPr lang="en-US" sz="2026" b="1" kern="0" spc="-4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Networking</a:t>
            </a:r>
            <a:endParaRPr lang="en-US" sz="2026" dirty="0"/>
          </a:p>
        </p:txBody>
      </p:sp>
      <p:sp>
        <p:nvSpPr>
          <p:cNvPr id="17" name="Text 13"/>
          <p:cNvSpPr/>
          <p:nvPr/>
        </p:nvSpPr>
        <p:spPr>
          <a:xfrm>
            <a:off x="6962656" y="5730121"/>
            <a:ext cx="2986445" cy="13996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6"/>
              </a:lnSpc>
              <a:buNone/>
            </a:pPr>
            <a:r>
              <a:rPr lang="en-US" sz="1722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Collaborating with local professionals opens doors for future partnerships and career opportunities.</a:t>
            </a:r>
            <a:endParaRPr lang="en-US" sz="1722" dirty="0"/>
          </a:p>
        </p:txBody>
      </p:sp>
      <p:sp>
        <p:nvSpPr>
          <p:cNvPr id="18" name="Shape 14"/>
          <p:cNvSpPr/>
          <p:nvPr/>
        </p:nvSpPr>
        <p:spPr>
          <a:xfrm>
            <a:off x="10167818" y="5277326"/>
            <a:ext cx="492085" cy="492085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336649" y="5369004"/>
            <a:ext cx="154424" cy="3087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31"/>
              </a:lnSpc>
              <a:buNone/>
            </a:pPr>
            <a:r>
              <a:rPr lang="en-US" sz="2431" b="1" kern="0" spc="-49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4</a:t>
            </a:r>
            <a:endParaRPr lang="en-US" sz="2431" dirty="0"/>
          </a:p>
        </p:txBody>
      </p:sp>
      <p:sp>
        <p:nvSpPr>
          <p:cNvPr id="20" name="Text 16"/>
          <p:cNvSpPr/>
          <p:nvPr/>
        </p:nvSpPr>
        <p:spPr>
          <a:xfrm>
            <a:off x="10878622" y="5277326"/>
            <a:ext cx="2573179" cy="321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3"/>
              </a:lnSpc>
              <a:buNone/>
            </a:pPr>
            <a:r>
              <a:rPr lang="en-US" sz="2026" b="1" kern="0" spc="-4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Personal Growth</a:t>
            </a:r>
            <a:endParaRPr lang="en-US" sz="2026" dirty="0"/>
          </a:p>
        </p:txBody>
      </p:sp>
      <p:sp>
        <p:nvSpPr>
          <p:cNvPr id="21" name="Text 17"/>
          <p:cNvSpPr/>
          <p:nvPr/>
        </p:nvSpPr>
        <p:spPr>
          <a:xfrm>
            <a:off x="10878622" y="5730121"/>
            <a:ext cx="2986445" cy="10497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6"/>
              </a:lnSpc>
              <a:buNone/>
            </a:pPr>
            <a:r>
              <a:rPr lang="en-US" sz="1722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Adapting to new environments and tackling challenges builds resilience and independence.</a:t>
            </a:r>
            <a:endParaRPr lang="en-US" sz="1722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1613" y="763191"/>
            <a:ext cx="7633573" cy="10244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98"/>
              </a:lnSpc>
              <a:buNone/>
            </a:pPr>
            <a:r>
              <a:rPr lang="en-US" sz="3998" b="1" kern="0" spc="-80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Preparing for the Study Abroad</a:t>
            </a:r>
            <a:endParaRPr lang="en-US" sz="3998" dirty="0"/>
          </a:p>
        </p:txBody>
      </p:sp>
      <p:sp>
        <p:nvSpPr>
          <p:cNvPr id="6" name="Shape 2"/>
          <p:cNvSpPr/>
          <p:nvPr/>
        </p:nvSpPr>
        <p:spPr>
          <a:xfrm>
            <a:off x="6241613" y="2356247"/>
            <a:ext cx="3708916" cy="2619851"/>
          </a:xfrm>
          <a:prstGeom prst="roundRect">
            <a:avLst>
              <a:gd name="adj" fmla="val 346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464975" y="2579608"/>
            <a:ext cx="2538770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9"/>
              </a:lnSpc>
              <a:buNone/>
            </a:pPr>
            <a:r>
              <a:rPr lang="en-US" sz="1999" b="1" kern="0" spc="-4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Language Proficiency</a:t>
            </a:r>
            <a:endParaRPr lang="en-US" sz="1999" dirty="0"/>
          </a:p>
        </p:txBody>
      </p:sp>
      <p:sp>
        <p:nvSpPr>
          <p:cNvPr id="8" name="Text 4"/>
          <p:cNvSpPr/>
          <p:nvPr/>
        </p:nvSpPr>
        <p:spPr>
          <a:xfrm>
            <a:off x="6464975" y="3026331"/>
            <a:ext cx="3262193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19"/>
              </a:lnSpc>
              <a:buNone/>
            </a:pPr>
            <a:r>
              <a:rPr lang="en-US" sz="1699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Developing English proficiency is one of requirements to apply for studying abroad and scholarship.</a:t>
            </a:r>
            <a:endParaRPr lang="en-US" sz="1699" dirty="0"/>
          </a:p>
        </p:txBody>
      </p:sp>
      <p:sp>
        <p:nvSpPr>
          <p:cNvPr id="9" name="Shape 5"/>
          <p:cNvSpPr/>
          <p:nvPr/>
        </p:nvSpPr>
        <p:spPr>
          <a:xfrm>
            <a:off x="10166271" y="2356247"/>
            <a:ext cx="3708916" cy="2619851"/>
          </a:xfrm>
          <a:prstGeom prst="roundRect">
            <a:avLst>
              <a:gd name="adj" fmla="val 346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389632" y="2579608"/>
            <a:ext cx="2538770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9"/>
              </a:lnSpc>
              <a:buNone/>
            </a:pPr>
            <a:r>
              <a:rPr lang="en-US" sz="1999" b="1" kern="0" spc="-4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Cultural Research</a:t>
            </a:r>
            <a:endParaRPr lang="en-US" sz="1999" dirty="0"/>
          </a:p>
        </p:txBody>
      </p:sp>
      <p:sp>
        <p:nvSpPr>
          <p:cNvPr id="11" name="Text 7"/>
          <p:cNvSpPr/>
          <p:nvPr/>
        </p:nvSpPr>
        <p:spPr>
          <a:xfrm>
            <a:off x="10389632" y="3026331"/>
            <a:ext cx="3262193" cy="17264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19"/>
              </a:lnSpc>
              <a:buNone/>
            </a:pPr>
            <a:r>
              <a:rPr lang="en-US" sz="1699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Familiarizing yourself with the local customs, norms, and etiquette to make you easily adapt with the community and respect the culture.</a:t>
            </a:r>
            <a:endParaRPr lang="en-US" sz="1699" dirty="0"/>
          </a:p>
        </p:txBody>
      </p:sp>
      <p:sp>
        <p:nvSpPr>
          <p:cNvPr id="12" name="Shape 8"/>
          <p:cNvSpPr/>
          <p:nvPr/>
        </p:nvSpPr>
        <p:spPr>
          <a:xfrm>
            <a:off x="6241613" y="5191839"/>
            <a:ext cx="3708916" cy="2274570"/>
          </a:xfrm>
          <a:prstGeom prst="roundRect">
            <a:avLst>
              <a:gd name="adj" fmla="val 398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464975" y="5415201"/>
            <a:ext cx="2538770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9"/>
              </a:lnSpc>
              <a:buNone/>
            </a:pPr>
            <a:r>
              <a:rPr lang="en-US" sz="1999" b="1" kern="0" spc="-4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</a:rPr>
              <a:t>Adjustment</a:t>
            </a:r>
            <a:endParaRPr lang="en-US" sz="1999" dirty="0"/>
          </a:p>
        </p:txBody>
      </p:sp>
      <p:sp>
        <p:nvSpPr>
          <p:cNvPr id="14" name="Text 10"/>
          <p:cNvSpPr/>
          <p:nvPr/>
        </p:nvSpPr>
        <p:spPr>
          <a:xfrm>
            <a:off x="6464975" y="5861923"/>
            <a:ext cx="3262193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19"/>
              </a:lnSpc>
              <a:buNone/>
            </a:pPr>
            <a:r>
              <a:rPr lang="en-US" sz="1699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Considering the climate, cultural dress, and necessary medications or supplies can help ensure a smooth and comfortable stay.</a:t>
            </a:r>
            <a:endParaRPr lang="en-US" sz="1699" dirty="0"/>
          </a:p>
        </p:txBody>
      </p:sp>
      <p:sp>
        <p:nvSpPr>
          <p:cNvPr id="15" name="Shape 11"/>
          <p:cNvSpPr/>
          <p:nvPr/>
        </p:nvSpPr>
        <p:spPr>
          <a:xfrm>
            <a:off x="10166271" y="5191839"/>
            <a:ext cx="3708916" cy="2274570"/>
          </a:xfrm>
          <a:prstGeom prst="roundRect">
            <a:avLst>
              <a:gd name="adj" fmla="val 398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10389632" y="5415201"/>
            <a:ext cx="2538770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9"/>
              </a:lnSpc>
              <a:buNone/>
            </a:pPr>
            <a:r>
              <a:rPr lang="en-US" sz="1999" b="1" kern="0" spc="-4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Settlement</a:t>
            </a:r>
            <a:endParaRPr lang="en-US" sz="1999" dirty="0"/>
          </a:p>
        </p:txBody>
      </p:sp>
      <p:sp>
        <p:nvSpPr>
          <p:cNvPr id="17" name="Text 13"/>
          <p:cNvSpPr/>
          <p:nvPr/>
        </p:nvSpPr>
        <p:spPr>
          <a:xfrm>
            <a:off x="10389632" y="5861923"/>
            <a:ext cx="3262193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19"/>
              </a:lnSpc>
              <a:buNone/>
            </a:pPr>
            <a:r>
              <a:rPr lang="en-US" sz="1699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Arranging for housing, transportation, and healthcare as your basic needs of staying faraway from home.</a:t>
            </a:r>
            <a:endParaRPr lang="en-US" sz="169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0" y="4012446"/>
            <a:ext cx="14704291" cy="90129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/>
        </p:spPr>
        <p:txBody>
          <a:bodyPr wrap="none" rtlCol="0" anchor="ctr"/>
          <a:lstStyle/>
          <a:p>
            <a:pPr marL="0" indent="0" algn="ctr">
              <a:lnSpc>
                <a:spcPts val="5544"/>
              </a:lnSpc>
              <a:buNone/>
            </a:pPr>
            <a:r>
              <a:rPr lang="en-US" sz="4435" b="1" kern="0" spc="-89" dirty="0">
                <a:solidFill>
                  <a:schemeClr val="accent1">
                    <a:lumMod val="50000"/>
                  </a:schemeClr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Finding Scholarship Programs</a:t>
            </a:r>
            <a:endParaRPr lang="en-US" sz="4435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480" y="5273123"/>
            <a:ext cx="598408" cy="598408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37480" y="6110847"/>
            <a:ext cx="2877622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b="1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University Scholarships</a:t>
            </a:r>
            <a:endParaRPr lang="en-US" sz="2218" dirty="0"/>
          </a:p>
        </p:txBody>
      </p:sp>
      <p:sp>
        <p:nvSpPr>
          <p:cNvPr id="8" name="Text 3"/>
          <p:cNvSpPr/>
          <p:nvPr/>
        </p:nvSpPr>
        <p:spPr>
          <a:xfrm>
            <a:off x="237480" y="6606385"/>
            <a:ext cx="3554730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Many universities offer scholarships specifically for study abroad programs.</a:t>
            </a:r>
            <a:endParaRPr lang="en-US" sz="1885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2468" y="5282033"/>
            <a:ext cx="598408" cy="598408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3792210" y="6097764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b="1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Government Funding</a:t>
            </a:r>
            <a:endParaRPr lang="en-US" sz="2218" dirty="0"/>
          </a:p>
        </p:txBody>
      </p:sp>
      <p:sp>
        <p:nvSpPr>
          <p:cNvPr id="11" name="Text 5"/>
          <p:cNvSpPr/>
          <p:nvPr/>
        </p:nvSpPr>
        <p:spPr>
          <a:xfrm>
            <a:off x="3812468" y="6615295"/>
            <a:ext cx="3554849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LPDP, BPI, or other scholarships from Ministry in Republic of Indonesia</a:t>
            </a:r>
            <a:endParaRPr lang="en-US" sz="1885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6341" y="5273123"/>
            <a:ext cx="598408" cy="598408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326341" y="6110847"/>
            <a:ext cx="2974538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b="1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Nonprofit Organizations</a:t>
            </a:r>
            <a:endParaRPr lang="en-US" sz="2218" dirty="0"/>
          </a:p>
        </p:txBody>
      </p:sp>
      <p:sp>
        <p:nvSpPr>
          <p:cNvPr id="14" name="Text 7"/>
          <p:cNvSpPr/>
          <p:nvPr/>
        </p:nvSpPr>
        <p:spPr>
          <a:xfrm>
            <a:off x="7326341" y="6606385"/>
            <a:ext cx="3554730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Fulbright, AAS, The Gates Scholarship, USAID, </a:t>
            </a:r>
            <a:r>
              <a:rPr lang="en-US" sz="1885" kern="0" spc="-38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etc</a:t>
            </a:r>
            <a:endParaRPr lang="en-US" sz="1885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8191" y="5273123"/>
            <a:ext cx="598408" cy="598408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838191" y="6110847"/>
            <a:ext cx="2887266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b="1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Study Abroad Providers</a:t>
            </a:r>
            <a:endParaRPr lang="en-US" sz="2218" dirty="0"/>
          </a:p>
        </p:txBody>
      </p:sp>
      <p:sp>
        <p:nvSpPr>
          <p:cNvPr id="17" name="Text 9"/>
          <p:cNvSpPr/>
          <p:nvPr/>
        </p:nvSpPr>
        <p:spPr>
          <a:xfrm>
            <a:off x="10838191" y="6606385"/>
            <a:ext cx="3554849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IDP, Education First (EF), </a:t>
            </a:r>
            <a:r>
              <a:rPr lang="en-US" sz="1885" kern="0" spc="-38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Edlink</a:t>
            </a:r>
            <a:r>
              <a:rPr lang="en-US" sz="1885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International, </a:t>
            </a:r>
            <a:r>
              <a:rPr lang="en-ID" sz="2000" dirty="0"/>
              <a:t>International Education </a:t>
            </a:r>
            <a:r>
              <a:rPr lang="en-ID" sz="2000" dirty="0" err="1"/>
              <a:t>Center</a:t>
            </a:r>
            <a:r>
              <a:rPr lang="en-US" sz="1885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, </a:t>
            </a:r>
            <a:r>
              <a:rPr lang="en-US" sz="1885" kern="0" spc="-38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etc</a:t>
            </a:r>
            <a:endParaRPr lang="en-US" sz="1885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856705D-A865-9294-9C9C-B22B7AC6B2D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624" t="24078" r="1073" b="4852"/>
          <a:stretch/>
        </p:blipFill>
        <p:spPr>
          <a:xfrm>
            <a:off x="536684" y="278803"/>
            <a:ext cx="13623637" cy="316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252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4288" y="25749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144" y="350876"/>
            <a:ext cx="9545349" cy="704017"/>
          </a:xfrm>
          <a:prstGeom prst="rect">
            <a:avLst/>
          </a:prstGeom>
          <a:solidFill>
            <a:srgbClr val="E5E5FF"/>
          </a:solidFill>
          <a:ln/>
        </p:spPr>
        <p:txBody>
          <a:bodyPr wrap="none" rtlCol="0" anchor="t"/>
          <a:lstStyle/>
          <a:p>
            <a:pPr marL="0" indent="0" algn="ctr">
              <a:lnSpc>
                <a:spcPts val="5544"/>
              </a:lnSpc>
              <a:buNone/>
            </a:pPr>
            <a:r>
              <a:rPr lang="en-US" sz="4435" b="1" kern="0" spc="-89" dirty="0">
                <a:solidFill>
                  <a:schemeClr val="tx2">
                    <a:lumMod val="75000"/>
                  </a:schemeClr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Academic Culture</a:t>
            </a:r>
            <a:endParaRPr lang="en-US" sz="4435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200415" y="1685044"/>
            <a:ext cx="4994257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000" b="1" kern="0" spc="-4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Classroom Dynamics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200414" y="2276309"/>
            <a:ext cx="8564895" cy="10173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20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classroom environment features more interactive discussions, hands-on activities, and a stronger emphasis on practical applications.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200415" y="3629313"/>
            <a:ext cx="4999378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000" b="1" kern="0" spc="-4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Teaching Styles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200414" y="4220578"/>
            <a:ext cx="8841985" cy="11088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20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Professors often employ a range of innovative teaching methods, such as case studies, site visits, and guest lectures, to enhance the learning experience.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200415" y="6119408"/>
            <a:ext cx="4994257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000" b="1" kern="0" spc="-4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Collaborative Learning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200414" y="6710673"/>
            <a:ext cx="9082131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20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Students are encouraged to work closely with their peers, sharing diverse perspectives and learning from one another.</a:t>
            </a:r>
            <a:endParaRPr 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775277-F1A5-CD70-DB9E-94183ABABF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489"/>
          <a:stretch/>
        </p:blipFill>
        <p:spPr>
          <a:xfrm>
            <a:off x="9559637" y="2585043"/>
            <a:ext cx="5085051" cy="28391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C210D24-C0CE-457C-B8BD-1E53F631DB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9637" y="0"/>
            <a:ext cx="5077907" cy="26293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6199398-04E2-AA48-08A0-E8B9EC10BC5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b="1246"/>
          <a:stretch/>
        </p:blipFill>
        <p:spPr>
          <a:xfrm>
            <a:off x="9552493" y="5424169"/>
            <a:ext cx="5085051" cy="283912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A3EBE8-315C-9347-FBE4-80012E4A84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912" t="37549" r="4007" b="22969"/>
          <a:stretch/>
        </p:blipFill>
        <p:spPr>
          <a:xfrm>
            <a:off x="-2" y="0"/>
            <a:ext cx="7684657" cy="4114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414510-5C3F-CC1F-6854-6EB179720A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11" t="18303" r="24950" b="51195"/>
          <a:stretch/>
        </p:blipFill>
        <p:spPr>
          <a:xfrm>
            <a:off x="7684655" y="4114800"/>
            <a:ext cx="6945745" cy="41101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7577F6-7A61-5730-A48B-2D0828A44F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11" t="18075" r="24950" b="44139"/>
          <a:stretch/>
        </p:blipFill>
        <p:spPr>
          <a:xfrm>
            <a:off x="7684655" y="9239"/>
            <a:ext cx="6945745" cy="41101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F3F172-1A3B-B680-DE9E-B6DB7E6D8B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189" t="22855" r="2728" b="14661"/>
          <a:stretch/>
        </p:blipFill>
        <p:spPr>
          <a:xfrm>
            <a:off x="-2" y="4119419"/>
            <a:ext cx="7684657" cy="4100941"/>
          </a:xfrm>
          <a:prstGeom prst="rect">
            <a:avLst/>
          </a:prstGeom>
        </p:spPr>
      </p:pic>
      <p:sp>
        <p:nvSpPr>
          <p:cNvPr id="6" name="Arrow: Pentagon 5">
            <a:extLst>
              <a:ext uri="{FF2B5EF4-FFF2-40B4-BE49-F238E27FC236}">
                <a16:creationId xmlns:a16="http://schemas.microsoft.com/office/drawing/2014/main" id="{A949C2F8-5308-5FF6-9D7C-D78E4692B485}"/>
              </a:ext>
            </a:extLst>
          </p:cNvPr>
          <p:cNvSpPr/>
          <p:nvPr/>
        </p:nvSpPr>
        <p:spPr>
          <a:xfrm>
            <a:off x="0" y="6816437"/>
            <a:ext cx="14224000" cy="932872"/>
          </a:xfrm>
          <a:prstGeom prst="homePlat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COMMUNITY OUTREACH</a:t>
            </a:r>
            <a:endParaRPr lang="en-ID" sz="3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97979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457152" y="592455"/>
            <a:ext cx="7998409" cy="6288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952"/>
              </a:lnSpc>
              <a:buNone/>
            </a:pPr>
            <a:r>
              <a:rPr lang="en-US" sz="4400" b="1" kern="0" spc="-79" dirty="0">
                <a:solidFill>
                  <a:schemeClr val="accent1">
                    <a:lumMod val="75000"/>
                  </a:schemeClr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Lecture - Student Interaction</a:t>
            </a:r>
            <a:endParaRPr lang="en-US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427" y="1880473"/>
            <a:ext cx="534591" cy="53459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48427" y="2628900"/>
            <a:ext cx="2515672" cy="314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6"/>
              </a:lnSpc>
              <a:buNone/>
            </a:pPr>
            <a:r>
              <a:rPr lang="en-US" sz="1981" b="1" kern="0" spc="-4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Active Participation</a:t>
            </a:r>
            <a:endParaRPr lang="en-US" sz="1981" dirty="0"/>
          </a:p>
        </p:txBody>
      </p:sp>
      <p:sp>
        <p:nvSpPr>
          <p:cNvPr id="8" name="Text 3"/>
          <p:cNvSpPr/>
          <p:nvPr/>
        </p:nvSpPr>
        <p:spPr>
          <a:xfrm>
            <a:off x="748427" y="3071574"/>
            <a:ext cx="3749682" cy="1026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94"/>
              </a:lnSpc>
              <a:buNone/>
            </a:pPr>
            <a:r>
              <a:rPr lang="en-US" sz="1684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Students are encouraged to engage actively in lectures, contributing their thoughts and experiences to discussions.</a:t>
            </a:r>
            <a:endParaRPr lang="en-US" sz="1684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2377" y="1880473"/>
            <a:ext cx="534591" cy="53459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732377" y="2628900"/>
            <a:ext cx="2515672" cy="314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6"/>
              </a:lnSpc>
              <a:buNone/>
            </a:pPr>
            <a:r>
              <a:rPr lang="en-US" sz="1981" b="1" kern="0" spc="-4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Collaborative Learning</a:t>
            </a:r>
            <a:endParaRPr lang="en-US" sz="1981" dirty="0"/>
          </a:p>
        </p:txBody>
      </p:sp>
      <p:sp>
        <p:nvSpPr>
          <p:cNvPr id="11" name="Text 5"/>
          <p:cNvSpPr/>
          <p:nvPr/>
        </p:nvSpPr>
        <p:spPr>
          <a:xfrm>
            <a:off x="4732377" y="3071574"/>
            <a:ext cx="3663196" cy="1026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94"/>
              </a:lnSpc>
              <a:buNone/>
            </a:pPr>
            <a:r>
              <a:rPr lang="en-US" sz="1684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Professors foster a dynamic learning environment, facilitating discussions and encouraging peer-to-peer learning.</a:t>
            </a:r>
            <a:endParaRPr lang="en-US" sz="1684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427" y="4739283"/>
            <a:ext cx="534591" cy="53459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48427" y="5487710"/>
            <a:ext cx="2515672" cy="314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6"/>
              </a:lnSpc>
              <a:buNone/>
            </a:pPr>
            <a:r>
              <a:rPr lang="en-US" sz="1981" b="1" kern="0" spc="-4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Global Perspective</a:t>
            </a:r>
            <a:endParaRPr lang="en-US" sz="1981" dirty="0"/>
          </a:p>
        </p:txBody>
      </p:sp>
      <p:sp>
        <p:nvSpPr>
          <p:cNvPr id="14" name="Text 7"/>
          <p:cNvSpPr/>
          <p:nvPr/>
        </p:nvSpPr>
        <p:spPr>
          <a:xfrm>
            <a:off x="748427" y="5930384"/>
            <a:ext cx="3663196" cy="13682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94"/>
              </a:lnSpc>
              <a:buNone/>
            </a:pPr>
            <a:r>
              <a:rPr lang="en-US" sz="1684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Lectures often incorporate diverse case studies and guest speakers (CDC, DHHS, USPHS) to provide a comprehensive and international view.</a:t>
            </a:r>
            <a:endParaRPr lang="en-US" sz="1684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2377" y="4739283"/>
            <a:ext cx="534591" cy="534591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4732377" y="5487710"/>
            <a:ext cx="2515672" cy="314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6"/>
              </a:lnSpc>
              <a:buNone/>
            </a:pPr>
            <a:r>
              <a:rPr lang="en-US" sz="1981" b="1" kern="0" spc="-4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Office Hours</a:t>
            </a:r>
            <a:endParaRPr lang="en-US" sz="1981" dirty="0"/>
          </a:p>
        </p:txBody>
      </p:sp>
      <p:sp>
        <p:nvSpPr>
          <p:cNvPr id="17" name="Text 9"/>
          <p:cNvSpPr/>
          <p:nvPr/>
        </p:nvSpPr>
        <p:spPr>
          <a:xfrm>
            <a:off x="4732377" y="5930384"/>
            <a:ext cx="3663196" cy="13682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94"/>
              </a:lnSpc>
              <a:buNone/>
            </a:pPr>
            <a:r>
              <a:rPr lang="en-US" sz="1684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Professors provide “office hours’’ for student to discuss lectures, assignment, or project. Students can also choose to interact through emails.</a:t>
            </a:r>
            <a:endParaRPr lang="en-US" sz="1684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52215B5-7C9C-34C6-71BF-7133379B6B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63073" y="18786"/>
            <a:ext cx="4218900" cy="42579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24D0197-E165-B54E-295A-5B3B79510C7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79948" y="4017325"/>
            <a:ext cx="4202025" cy="42122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08D743-36A5-700A-56D7-B97F684BAF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9" t="15570" r="11565" b="-704"/>
          <a:stretch/>
        </p:blipFill>
        <p:spPr>
          <a:xfrm>
            <a:off x="7786256" y="406400"/>
            <a:ext cx="6576291" cy="782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CE63F-7CF2-16A7-78CD-F2FB6A1EEA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1" r="4444" b="3935"/>
          <a:stretch/>
        </p:blipFill>
        <p:spPr>
          <a:xfrm>
            <a:off x="346138" y="406400"/>
            <a:ext cx="7440118" cy="725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601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B34BA6-D53F-D8E8-8D1E-1C372ECF85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16807" t="27794" r="14662" b="15607"/>
          <a:stretch/>
        </p:blipFill>
        <p:spPr>
          <a:xfrm>
            <a:off x="646545" y="5279"/>
            <a:ext cx="13457382" cy="822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158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763</Words>
  <Application>Microsoft Office PowerPoint</Application>
  <PresentationFormat>Custom</PresentationFormat>
  <Paragraphs>108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Aharoni</vt:lpstr>
      <vt:lpstr>Arial</vt:lpstr>
      <vt:lpstr>Source Sans Pro</vt:lpstr>
      <vt:lpstr>Source Serif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Komang Triyani</cp:lastModifiedBy>
  <cp:revision>66</cp:revision>
  <dcterms:created xsi:type="dcterms:W3CDTF">2024-08-14T15:14:02Z</dcterms:created>
  <dcterms:modified xsi:type="dcterms:W3CDTF">2024-08-21T04:47:36Z</dcterms:modified>
</cp:coreProperties>
</file>